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5" r:id="rId4"/>
    <p:sldId id="260" r:id="rId5"/>
    <p:sldId id="261" r:id="rId6"/>
    <p:sldId id="264" r:id="rId7"/>
    <p:sldId id="258" r:id="rId8"/>
    <p:sldId id="263" r:id="rId9"/>
    <p:sldId id="267" r:id="rId10"/>
    <p:sldId id="257"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119963-16AF-4FA2-92D2-DE4D9B6AE774}" type="datetimeFigureOut">
              <a:rPr lang="en-US" smtClean="0"/>
              <a:t>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2235E7-1265-4DC1-B7F4-58F02582F7C3}" type="slidenum">
              <a:rPr lang="en-US" smtClean="0"/>
              <a:t>‹#›</a:t>
            </a:fld>
            <a:endParaRPr lang="en-US" dirty="0"/>
          </a:p>
        </p:txBody>
      </p:sp>
    </p:spTree>
    <p:extLst>
      <p:ext uri="{BB962C8B-B14F-4D97-AF65-F5344CB8AC3E}">
        <p14:creationId xmlns:p14="http://schemas.microsoft.com/office/powerpoint/2010/main" val="1691286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119963-16AF-4FA2-92D2-DE4D9B6AE774}" type="datetimeFigureOut">
              <a:rPr lang="en-US" smtClean="0"/>
              <a:t>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2235E7-1265-4DC1-B7F4-58F02582F7C3}" type="slidenum">
              <a:rPr lang="en-US" smtClean="0"/>
              <a:t>‹#›</a:t>
            </a:fld>
            <a:endParaRPr lang="en-US" dirty="0"/>
          </a:p>
        </p:txBody>
      </p:sp>
    </p:spTree>
    <p:extLst>
      <p:ext uri="{BB962C8B-B14F-4D97-AF65-F5344CB8AC3E}">
        <p14:creationId xmlns:p14="http://schemas.microsoft.com/office/powerpoint/2010/main" val="1150876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119963-16AF-4FA2-92D2-DE4D9B6AE774}" type="datetimeFigureOut">
              <a:rPr lang="en-US" smtClean="0"/>
              <a:t>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2235E7-1265-4DC1-B7F4-58F02582F7C3}" type="slidenum">
              <a:rPr lang="en-US" smtClean="0"/>
              <a:t>‹#›</a:t>
            </a:fld>
            <a:endParaRPr lang="en-US" dirty="0"/>
          </a:p>
        </p:txBody>
      </p:sp>
    </p:spTree>
    <p:extLst>
      <p:ext uri="{BB962C8B-B14F-4D97-AF65-F5344CB8AC3E}">
        <p14:creationId xmlns:p14="http://schemas.microsoft.com/office/powerpoint/2010/main" val="2593953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119963-16AF-4FA2-92D2-DE4D9B6AE774}" type="datetimeFigureOut">
              <a:rPr lang="en-US" smtClean="0"/>
              <a:t>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2235E7-1265-4DC1-B7F4-58F02582F7C3}" type="slidenum">
              <a:rPr lang="en-US" smtClean="0"/>
              <a:t>‹#›</a:t>
            </a:fld>
            <a:endParaRPr lang="en-US" dirty="0"/>
          </a:p>
        </p:txBody>
      </p:sp>
    </p:spTree>
    <p:extLst>
      <p:ext uri="{BB962C8B-B14F-4D97-AF65-F5344CB8AC3E}">
        <p14:creationId xmlns:p14="http://schemas.microsoft.com/office/powerpoint/2010/main" val="323181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6119963-16AF-4FA2-92D2-DE4D9B6AE774}" type="datetimeFigureOut">
              <a:rPr lang="en-US" smtClean="0"/>
              <a:t>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2235E7-1265-4DC1-B7F4-58F02582F7C3}" type="slidenum">
              <a:rPr lang="en-US" smtClean="0"/>
              <a:t>‹#›</a:t>
            </a:fld>
            <a:endParaRPr lang="en-US" dirty="0"/>
          </a:p>
        </p:txBody>
      </p:sp>
    </p:spTree>
    <p:extLst>
      <p:ext uri="{BB962C8B-B14F-4D97-AF65-F5344CB8AC3E}">
        <p14:creationId xmlns:p14="http://schemas.microsoft.com/office/powerpoint/2010/main" val="3274548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119963-16AF-4FA2-92D2-DE4D9B6AE774}" type="datetimeFigureOut">
              <a:rPr lang="en-US" smtClean="0"/>
              <a:t>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2235E7-1265-4DC1-B7F4-58F02582F7C3}" type="slidenum">
              <a:rPr lang="en-US" smtClean="0"/>
              <a:t>‹#›</a:t>
            </a:fld>
            <a:endParaRPr lang="en-US" dirty="0"/>
          </a:p>
        </p:txBody>
      </p:sp>
    </p:spTree>
    <p:extLst>
      <p:ext uri="{BB962C8B-B14F-4D97-AF65-F5344CB8AC3E}">
        <p14:creationId xmlns:p14="http://schemas.microsoft.com/office/powerpoint/2010/main" val="283317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119963-16AF-4FA2-92D2-DE4D9B6AE774}" type="datetimeFigureOut">
              <a:rPr lang="en-US" smtClean="0"/>
              <a:t>1/5/2020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02235E7-1265-4DC1-B7F4-58F02582F7C3}" type="slidenum">
              <a:rPr lang="en-US" smtClean="0"/>
              <a:t>‹#›</a:t>
            </a:fld>
            <a:endParaRPr lang="en-US" dirty="0"/>
          </a:p>
        </p:txBody>
      </p:sp>
    </p:spTree>
    <p:extLst>
      <p:ext uri="{BB962C8B-B14F-4D97-AF65-F5344CB8AC3E}">
        <p14:creationId xmlns:p14="http://schemas.microsoft.com/office/powerpoint/2010/main" val="1703447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119963-16AF-4FA2-92D2-DE4D9B6AE774}" type="datetimeFigureOut">
              <a:rPr lang="en-US" smtClean="0"/>
              <a:t>1/5/2020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02235E7-1265-4DC1-B7F4-58F02582F7C3}" type="slidenum">
              <a:rPr lang="en-US" smtClean="0"/>
              <a:t>‹#›</a:t>
            </a:fld>
            <a:endParaRPr lang="en-US" dirty="0"/>
          </a:p>
        </p:txBody>
      </p:sp>
    </p:spTree>
    <p:extLst>
      <p:ext uri="{BB962C8B-B14F-4D97-AF65-F5344CB8AC3E}">
        <p14:creationId xmlns:p14="http://schemas.microsoft.com/office/powerpoint/2010/main" val="2812916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119963-16AF-4FA2-92D2-DE4D9B6AE774}" type="datetimeFigureOut">
              <a:rPr lang="en-US" smtClean="0"/>
              <a:t>1/5/2020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02235E7-1265-4DC1-B7F4-58F02582F7C3}" type="slidenum">
              <a:rPr lang="en-US" smtClean="0"/>
              <a:t>‹#›</a:t>
            </a:fld>
            <a:endParaRPr lang="en-US" dirty="0"/>
          </a:p>
        </p:txBody>
      </p:sp>
    </p:spTree>
    <p:extLst>
      <p:ext uri="{BB962C8B-B14F-4D97-AF65-F5344CB8AC3E}">
        <p14:creationId xmlns:p14="http://schemas.microsoft.com/office/powerpoint/2010/main" val="3705923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6119963-16AF-4FA2-92D2-DE4D9B6AE774}" type="datetimeFigureOut">
              <a:rPr lang="en-US" smtClean="0"/>
              <a:t>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2235E7-1265-4DC1-B7F4-58F02582F7C3}" type="slidenum">
              <a:rPr lang="en-US" smtClean="0"/>
              <a:t>‹#›</a:t>
            </a:fld>
            <a:endParaRPr lang="en-US" dirty="0"/>
          </a:p>
        </p:txBody>
      </p:sp>
    </p:spTree>
    <p:extLst>
      <p:ext uri="{BB962C8B-B14F-4D97-AF65-F5344CB8AC3E}">
        <p14:creationId xmlns:p14="http://schemas.microsoft.com/office/powerpoint/2010/main" val="860394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6119963-16AF-4FA2-92D2-DE4D9B6AE774}" type="datetimeFigureOut">
              <a:rPr lang="en-US" smtClean="0"/>
              <a:t>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2235E7-1265-4DC1-B7F4-58F02582F7C3}" type="slidenum">
              <a:rPr lang="en-US" smtClean="0"/>
              <a:t>‹#›</a:t>
            </a:fld>
            <a:endParaRPr lang="en-US" dirty="0"/>
          </a:p>
        </p:txBody>
      </p:sp>
    </p:spTree>
    <p:extLst>
      <p:ext uri="{BB962C8B-B14F-4D97-AF65-F5344CB8AC3E}">
        <p14:creationId xmlns:p14="http://schemas.microsoft.com/office/powerpoint/2010/main" val="1752289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119963-16AF-4FA2-92D2-DE4D9B6AE774}" type="datetimeFigureOut">
              <a:rPr lang="en-US" smtClean="0"/>
              <a:t>1/5/2020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2235E7-1265-4DC1-B7F4-58F02582F7C3}" type="slidenum">
              <a:rPr lang="en-US" smtClean="0"/>
              <a:t>‹#›</a:t>
            </a:fld>
            <a:endParaRPr lang="en-US" dirty="0"/>
          </a:p>
        </p:txBody>
      </p:sp>
    </p:spTree>
    <p:extLst>
      <p:ext uri="{BB962C8B-B14F-4D97-AF65-F5344CB8AC3E}">
        <p14:creationId xmlns:p14="http://schemas.microsoft.com/office/powerpoint/2010/main" val="1625005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solidFill>
                  <a:schemeClr val="bg1"/>
                </a:solidFill>
              </a:rPr>
              <a:t>Laramie Peak WHMA </a:t>
            </a:r>
            <a:endParaRPr lang="en-US" dirty="0"/>
          </a:p>
        </p:txBody>
      </p:sp>
      <p:sp>
        <p:nvSpPr>
          <p:cNvPr id="3" name="Subtitle 2"/>
          <p:cNvSpPr>
            <a:spLocks noGrp="1"/>
          </p:cNvSpPr>
          <p:nvPr>
            <p:ph type="subTitle" idx="1"/>
          </p:nvPr>
        </p:nvSpPr>
        <p:spPr/>
        <p:txBody>
          <a:bodyPr/>
          <a:lstStyle/>
          <a:p>
            <a:r>
              <a:rPr lang="en-US" dirty="0">
                <a:solidFill>
                  <a:schemeClr val="bg1"/>
                </a:solidFill>
              </a:rPr>
              <a:t>F</a:t>
            </a:r>
            <a:r>
              <a:rPr lang="en-US" dirty="0" smtClean="0">
                <a:solidFill>
                  <a:schemeClr val="bg1"/>
                </a:solidFill>
              </a:rPr>
              <a:t>ence conversion to Wildlife Friendly Standards</a:t>
            </a:r>
            <a:endParaRPr lang="en-US" dirty="0">
              <a:solidFill>
                <a:schemeClr val="bg1"/>
              </a:solidFill>
            </a:endParaRPr>
          </a:p>
        </p:txBody>
      </p:sp>
    </p:spTree>
    <p:extLst>
      <p:ext uri="{BB962C8B-B14F-4D97-AF65-F5344CB8AC3E}">
        <p14:creationId xmlns:p14="http://schemas.microsoft.com/office/powerpoint/2010/main" val="6204079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693186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p:spPr>
      </p:pic>
      <p:sp>
        <p:nvSpPr>
          <p:cNvPr id="6" name="TextBox 5"/>
          <p:cNvSpPr txBox="1"/>
          <p:nvPr/>
        </p:nvSpPr>
        <p:spPr>
          <a:xfrm>
            <a:off x="4781056" y="334536"/>
            <a:ext cx="2629887" cy="707886"/>
          </a:xfrm>
          <a:prstGeom prst="rect">
            <a:avLst/>
          </a:prstGeom>
          <a:noFill/>
        </p:spPr>
        <p:txBody>
          <a:bodyPr wrap="square" rtlCol="0">
            <a:spAutoFit/>
          </a:bodyPr>
          <a:lstStyle/>
          <a:p>
            <a:r>
              <a:rPr lang="en-US" sz="4000" dirty="0" smtClean="0"/>
              <a:t>Questions? </a:t>
            </a:r>
            <a:endParaRPr lang="en-US" sz="4000" dirty="0"/>
          </a:p>
        </p:txBody>
      </p:sp>
    </p:spTree>
    <p:extLst>
      <p:ext uri="{BB962C8B-B14F-4D97-AF65-F5344CB8AC3E}">
        <p14:creationId xmlns:p14="http://schemas.microsoft.com/office/powerpoint/2010/main" val="30440433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234745783"/>
              </p:ext>
            </p:extLst>
          </p:nvPr>
        </p:nvGraphicFramePr>
        <p:xfrm>
          <a:off x="3697941" y="0"/>
          <a:ext cx="5620871" cy="6858000"/>
        </p:xfrm>
        <a:graphic>
          <a:graphicData uri="http://schemas.openxmlformats.org/presentationml/2006/ole">
            <mc:AlternateContent xmlns:mc="http://schemas.openxmlformats.org/markup-compatibility/2006">
              <mc:Choice xmlns:v="urn:schemas-microsoft-com:vml" Requires="v">
                <p:oleObj spid="_x0000_s1033" name="Acrobat Document" r:id="rId3" imgW="4663440" imgH="6034898" progId="AcroExch.Document.DC">
                  <p:embed/>
                </p:oleObj>
              </mc:Choice>
              <mc:Fallback>
                <p:oleObj name="Acrobat Document" r:id="rId3" imgW="4663440" imgH="6034898" progId="AcroExch.Document.DC">
                  <p:embed/>
                  <p:pic>
                    <p:nvPicPr>
                      <p:cNvPr id="0" name=""/>
                      <p:cNvPicPr/>
                      <p:nvPr/>
                    </p:nvPicPr>
                    <p:blipFill>
                      <a:blip r:embed="rId4"/>
                      <a:stretch>
                        <a:fillRect/>
                      </a:stretch>
                    </p:blipFill>
                    <p:spPr>
                      <a:xfrm>
                        <a:off x="3697941" y="0"/>
                        <a:ext cx="5620871" cy="6858000"/>
                      </a:xfrm>
                      <a:prstGeom prst="rect">
                        <a:avLst/>
                      </a:prstGeom>
                    </p:spPr>
                  </p:pic>
                </p:oleObj>
              </mc:Fallback>
            </mc:AlternateContent>
          </a:graphicData>
        </a:graphic>
      </p:graphicFrame>
    </p:spTree>
    <p:extLst>
      <p:ext uri="{BB962C8B-B14F-4D97-AF65-F5344CB8AC3E}">
        <p14:creationId xmlns:p14="http://schemas.microsoft.com/office/powerpoint/2010/main" val="6916148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Laramie Peak WHMA Fence conversion</a:t>
            </a:r>
            <a:endParaRPr lang="en-US" dirty="0"/>
          </a:p>
        </p:txBody>
      </p:sp>
      <p:sp>
        <p:nvSpPr>
          <p:cNvPr id="3" name="Content Placeholder 2"/>
          <p:cNvSpPr>
            <a:spLocks noGrp="1"/>
          </p:cNvSpPr>
          <p:nvPr>
            <p:ph idx="1"/>
          </p:nvPr>
        </p:nvSpPr>
        <p:spPr/>
        <p:txBody>
          <a:bodyPr/>
          <a:lstStyle/>
          <a:p>
            <a:r>
              <a:rPr lang="en-US" dirty="0" smtClean="0">
                <a:solidFill>
                  <a:schemeClr val="bg1"/>
                </a:solidFill>
              </a:rPr>
              <a:t>Old fence is currently woven wire and five strand with the top wire at 50-52 inches in places.  The entire ranch has over 38 miles of different types of fence that restrict wildlife movement, and we have landowners willing to make some changes.</a:t>
            </a:r>
          </a:p>
          <a:p>
            <a:r>
              <a:rPr lang="en-US" dirty="0" smtClean="0">
                <a:solidFill>
                  <a:schemeClr val="bg1"/>
                </a:solidFill>
              </a:rPr>
              <a:t>The </a:t>
            </a:r>
            <a:r>
              <a:rPr lang="en-US" dirty="0">
                <a:solidFill>
                  <a:schemeClr val="bg1"/>
                </a:solidFill>
              </a:rPr>
              <a:t>conversion to wildlife friendly fences will enhance migration corridors and decrease fence related mortality for ungulates caused by old </a:t>
            </a:r>
            <a:r>
              <a:rPr lang="en-US" dirty="0" smtClean="0">
                <a:solidFill>
                  <a:schemeClr val="bg1"/>
                </a:solidFill>
              </a:rPr>
              <a:t>fences. The conversion will provide </a:t>
            </a:r>
            <a:r>
              <a:rPr lang="en-US" dirty="0">
                <a:solidFill>
                  <a:schemeClr val="bg1"/>
                </a:solidFill>
              </a:rPr>
              <a:t>protection and enhancement of winter forage needed for big game and reduction of maintenance needs </a:t>
            </a:r>
            <a:r>
              <a:rPr lang="en-US" dirty="0" smtClean="0">
                <a:solidFill>
                  <a:schemeClr val="bg1"/>
                </a:solidFill>
              </a:rPr>
              <a:t>by </a:t>
            </a:r>
            <a:r>
              <a:rPr lang="en-US" dirty="0">
                <a:solidFill>
                  <a:schemeClr val="bg1"/>
                </a:solidFill>
              </a:rPr>
              <a:t>moving the fences to locations away from snow load areas</a:t>
            </a:r>
            <a:r>
              <a:rPr lang="en-US" dirty="0" smtClean="0">
                <a:solidFill>
                  <a:schemeClr val="bg1"/>
                </a:solidFill>
              </a:rPr>
              <a:t>.</a:t>
            </a:r>
          </a:p>
          <a:p>
            <a:endParaRPr lang="en-US" dirty="0">
              <a:solidFill>
                <a:schemeClr val="bg1"/>
              </a:solidFill>
            </a:endParaRPr>
          </a:p>
        </p:txBody>
      </p:sp>
    </p:spTree>
    <p:extLst>
      <p:ext uri="{BB962C8B-B14F-4D97-AF65-F5344CB8AC3E}">
        <p14:creationId xmlns:p14="http://schemas.microsoft.com/office/powerpoint/2010/main" val="17999740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Current fence photos</a:t>
            </a:r>
            <a:endParaRPr lang="en-US" dirty="0">
              <a:solidFill>
                <a:schemeClr val="bg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560894" y="2251580"/>
            <a:ext cx="5167313" cy="4045528"/>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569993" y="2235993"/>
            <a:ext cx="5167314" cy="40767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496756" y="2239458"/>
            <a:ext cx="5167314" cy="4069773"/>
          </a:xfrm>
          <a:prstGeom prst="rect">
            <a:avLst/>
          </a:prstGeom>
        </p:spPr>
      </p:pic>
    </p:spTree>
    <p:extLst>
      <p:ext uri="{BB962C8B-B14F-4D97-AF65-F5344CB8AC3E}">
        <p14:creationId xmlns:p14="http://schemas.microsoft.com/office/powerpoint/2010/main" val="42931548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Laramie Peak WHMA Fence conversion</a:t>
            </a:r>
            <a:r>
              <a:rPr lang="en-US" dirty="0" smtClean="0"/>
              <a:t>	</a:t>
            </a:r>
            <a:endParaRPr lang="en-US" dirty="0"/>
          </a:p>
        </p:txBody>
      </p:sp>
      <p:sp>
        <p:nvSpPr>
          <p:cNvPr id="3" name="Content Placeholder 2"/>
          <p:cNvSpPr>
            <a:spLocks noGrp="1"/>
          </p:cNvSpPr>
          <p:nvPr>
            <p:ph idx="1"/>
          </p:nvPr>
        </p:nvSpPr>
        <p:spPr/>
        <p:txBody>
          <a:bodyPr/>
          <a:lstStyle/>
          <a:p>
            <a:r>
              <a:rPr lang="en-US" dirty="0" smtClean="0">
                <a:solidFill>
                  <a:schemeClr val="bg1"/>
                </a:solidFill>
              </a:rPr>
              <a:t>Potential Partners include: </a:t>
            </a:r>
          </a:p>
          <a:p>
            <a:r>
              <a:rPr lang="en-US" dirty="0" smtClean="0">
                <a:solidFill>
                  <a:schemeClr val="bg1"/>
                </a:solidFill>
              </a:rPr>
              <a:t>Vale Ranch LLC, Wild Sheep Foundation, Rocky Mountain Elk Foundation, Wyoming Wildlife Natural Resource Trust, Wyoming Game and Fish Trust, Wyoming Governors Big Game Coalition, and Wyoming Game and Fish Department.</a:t>
            </a:r>
          </a:p>
          <a:p>
            <a:r>
              <a:rPr lang="en-US" dirty="0" smtClean="0">
                <a:solidFill>
                  <a:schemeClr val="bg1"/>
                </a:solidFill>
              </a:rPr>
              <a:t>Volunteer opportunities to assist in removal of old fencing.</a:t>
            </a:r>
          </a:p>
          <a:p>
            <a:endParaRPr lang="en-US" dirty="0">
              <a:solidFill>
                <a:schemeClr val="bg1"/>
              </a:solidFill>
            </a:endParaRPr>
          </a:p>
        </p:txBody>
      </p:sp>
    </p:spTree>
    <p:extLst>
      <p:ext uri="{BB962C8B-B14F-4D97-AF65-F5344CB8AC3E}">
        <p14:creationId xmlns:p14="http://schemas.microsoft.com/office/powerpoint/2010/main" val="14716646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28540576"/>
              </p:ext>
            </p:extLst>
          </p:nvPr>
        </p:nvGraphicFramePr>
        <p:xfrm>
          <a:off x="1" y="0"/>
          <a:ext cx="12192000" cy="6857998"/>
        </p:xfrm>
        <a:graphic>
          <a:graphicData uri="http://schemas.openxmlformats.org/drawingml/2006/table">
            <a:tbl>
              <a:tblPr firstRow="1" firstCol="1" bandRow="1">
                <a:tableStyleId>{5C22544A-7EE6-4342-B048-85BDC9FD1C3A}</a:tableStyleId>
              </a:tblPr>
              <a:tblGrid>
                <a:gridCol w="3006926">
                  <a:extLst>
                    <a:ext uri="{9D8B030D-6E8A-4147-A177-3AD203B41FA5}">
                      <a16:colId xmlns:a16="http://schemas.microsoft.com/office/drawing/2014/main" val="971087897"/>
                    </a:ext>
                  </a:extLst>
                </a:gridCol>
                <a:gridCol w="1949416">
                  <a:extLst>
                    <a:ext uri="{9D8B030D-6E8A-4147-A177-3AD203B41FA5}">
                      <a16:colId xmlns:a16="http://schemas.microsoft.com/office/drawing/2014/main" val="428308944"/>
                    </a:ext>
                  </a:extLst>
                </a:gridCol>
                <a:gridCol w="1949416">
                  <a:extLst>
                    <a:ext uri="{9D8B030D-6E8A-4147-A177-3AD203B41FA5}">
                      <a16:colId xmlns:a16="http://schemas.microsoft.com/office/drawing/2014/main" val="636780888"/>
                    </a:ext>
                  </a:extLst>
                </a:gridCol>
                <a:gridCol w="1654721">
                  <a:extLst>
                    <a:ext uri="{9D8B030D-6E8A-4147-A177-3AD203B41FA5}">
                      <a16:colId xmlns:a16="http://schemas.microsoft.com/office/drawing/2014/main" val="2769555682"/>
                    </a:ext>
                  </a:extLst>
                </a:gridCol>
                <a:gridCol w="3631521">
                  <a:extLst>
                    <a:ext uri="{9D8B030D-6E8A-4147-A177-3AD203B41FA5}">
                      <a16:colId xmlns:a16="http://schemas.microsoft.com/office/drawing/2014/main" val="3328068832"/>
                    </a:ext>
                  </a:extLst>
                </a:gridCol>
              </a:tblGrid>
              <a:tr h="595854">
                <a:tc>
                  <a:txBody>
                    <a:bodyPr/>
                    <a:lstStyle/>
                    <a:p>
                      <a:pPr marL="0" marR="0">
                        <a:lnSpc>
                          <a:spcPct val="115000"/>
                        </a:lnSpc>
                        <a:spcBef>
                          <a:spcPts val="0"/>
                        </a:spcBef>
                        <a:spcAft>
                          <a:spcPts val="0"/>
                        </a:spcAft>
                      </a:pPr>
                      <a:r>
                        <a:rPr lang="en-US" sz="1100" dirty="0">
                          <a:effectLst/>
                        </a:rPr>
                        <a:t>Source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tc>
                  <a:txBody>
                    <a:bodyPr/>
                    <a:lstStyle/>
                    <a:p>
                      <a:pPr marL="0" marR="0">
                        <a:lnSpc>
                          <a:spcPct val="115000"/>
                        </a:lnSpc>
                        <a:spcBef>
                          <a:spcPts val="0"/>
                        </a:spcBef>
                        <a:spcAft>
                          <a:spcPts val="0"/>
                        </a:spcAft>
                      </a:pPr>
                      <a:r>
                        <a:rPr lang="en-US" sz="1100" dirty="0">
                          <a:effectLst/>
                        </a:rPr>
                        <a:t>Amt. Requested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tc>
                  <a:txBody>
                    <a:bodyPr/>
                    <a:lstStyle/>
                    <a:p>
                      <a:pPr marL="0" marR="0">
                        <a:lnSpc>
                          <a:spcPct val="115000"/>
                        </a:lnSpc>
                        <a:spcBef>
                          <a:spcPts val="0"/>
                        </a:spcBef>
                        <a:spcAft>
                          <a:spcPts val="0"/>
                        </a:spcAft>
                      </a:pPr>
                      <a:r>
                        <a:rPr lang="en-US" sz="1100" dirty="0">
                          <a:effectLst/>
                        </a:rPr>
                        <a:t>Amt. In-hand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tc>
                  <a:txBody>
                    <a:bodyPr/>
                    <a:lstStyle/>
                    <a:p>
                      <a:pPr marL="0" marR="0">
                        <a:lnSpc>
                          <a:spcPct val="115000"/>
                        </a:lnSpc>
                        <a:spcBef>
                          <a:spcPts val="0"/>
                        </a:spcBef>
                        <a:spcAft>
                          <a:spcPts val="0"/>
                        </a:spcAft>
                      </a:pPr>
                      <a:r>
                        <a:rPr lang="en-US" sz="1100" dirty="0">
                          <a:effectLst/>
                        </a:rPr>
                        <a:t>Amt. Approved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tc>
                  <a:txBody>
                    <a:bodyPr/>
                    <a:lstStyle/>
                    <a:p>
                      <a:pPr marL="0" marR="0">
                        <a:lnSpc>
                          <a:spcPct val="115000"/>
                        </a:lnSpc>
                        <a:spcBef>
                          <a:spcPts val="0"/>
                        </a:spcBef>
                        <a:spcAft>
                          <a:spcPts val="0"/>
                        </a:spcAft>
                      </a:pPr>
                      <a:r>
                        <a:rPr lang="en-US" sz="1100" dirty="0">
                          <a:effectLst/>
                        </a:rPr>
                        <a:t>Description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extLst>
                  <a:ext uri="{0D108BD9-81ED-4DB2-BD59-A6C34878D82A}">
                    <a16:rowId xmlns:a16="http://schemas.microsoft.com/office/drawing/2014/main" val="2722404980"/>
                  </a:ext>
                </a:extLst>
              </a:tr>
              <a:tr h="893785">
                <a:tc>
                  <a:txBody>
                    <a:bodyPr/>
                    <a:lstStyle/>
                    <a:p>
                      <a:pPr marL="0" marR="0">
                        <a:lnSpc>
                          <a:spcPct val="115000"/>
                        </a:lnSpc>
                        <a:spcBef>
                          <a:spcPts val="0"/>
                        </a:spcBef>
                        <a:spcAft>
                          <a:spcPts val="0"/>
                        </a:spcAft>
                      </a:pPr>
                      <a:r>
                        <a:rPr lang="en-US" sz="1100" dirty="0">
                          <a:effectLst/>
                        </a:rPr>
                        <a:t>Wyoming Wildlife Natural Resources Trust Account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tc>
                  <a:txBody>
                    <a:bodyPr/>
                    <a:lstStyle/>
                    <a:p>
                      <a:pPr marL="0" marR="0">
                        <a:lnSpc>
                          <a:spcPct val="115000"/>
                        </a:lnSpc>
                        <a:spcBef>
                          <a:spcPts val="0"/>
                        </a:spcBef>
                        <a:spcAft>
                          <a:spcPts val="0"/>
                        </a:spcAft>
                      </a:pPr>
                      <a:r>
                        <a:rPr lang="en-US" sz="1100" dirty="0">
                          <a:effectLst/>
                        </a:rPr>
                        <a:t>$30,000.00</a:t>
                      </a:r>
                    </a:p>
                    <a:p>
                      <a:pPr marL="0" marR="0">
                        <a:lnSpc>
                          <a:spcPct val="115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extLst>
                  <a:ext uri="{0D108BD9-81ED-4DB2-BD59-A6C34878D82A}">
                    <a16:rowId xmlns:a16="http://schemas.microsoft.com/office/drawing/2014/main" val="1862120872"/>
                  </a:ext>
                </a:extLst>
              </a:tr>
              <a:tr h="1191710">
                <a:tc>
                  <a:txBody>
                    <a:bodyPr/>
                    <a:lstStyle/>
                    <a:p>
                      <a:pPr marL="0" marR="0">
                        <a:lnSpc>
                          <a:spcPct val="115000"/>
                        </a:lnSpc>
                        <a:spcBef>
                          <a:spcPts val="0"/>
                        </a:spcBef>
                        <a:spcAft>
                          <a:spcPts val="0"/>
                        </a:spcAft>
                      </a:pPr>
                      <a:r>
                        <a:rPr lang="en-US" sz="1100" dirty="0">
                          <a:effectLst/>
                        </a:rPr>
                        <a:t>Wyoming Governor’s Big Game License Coalition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tc>
                  <a:txBody>
                    <a:bodyPr/>
                    <a:lstStyle/>
                    <a:p>
                      <a:pPr marL="0" marR="0">
                        <a:lnSpc>
                          <a:spcPct val="115000"/>
                        </a:lnSpc>
                        <a:spcBef>
                          <a:spcPts val="0"/>
                        </a:spcBef>
                        <a:spcAft>
                          <a:spcPts val="0"/>
                        </a:spcAft>
                      </a:pPr>
                      <a:r>
                        <a:rPr lang="en-US" sz="1100" dirty="0">
                          <a:effectLst/>
                        </a:rPr>
                        <a:t>$5,000.00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extLst>
                  <a:ext uri="{0D108BD9-81ED-4DB2-BD59-A6C34878D82A}">
                    <a16:rowId xmlns:a16="http://schemas.microsoft.com/office/drawing/2014/main" val="1770939355"/>
                  </a:ext>
                </a:extLst>
              </a:tr>
              <a:tr h="595854">
                <a:tc>
                  <a:txBody>
                    <a:bodyPr/>
                    <a:lstStyle/>
                    <a:p>
                      <a:pPr marL="0" marR="0">
                        <a:lnSpc>
                          <a:spcPct val="115000"/>
                        </a:lnSpc>
                        <a:spcBef>
                          <a:spcPts val="0"/>
                        </a:spcBef>
                        <a:spcAft>
                          <a:spcPts val="0"/>
                        </a:spcAft>
                      </a:pPr>
                      <a:r>
                        <a:rPr lang="en-US" sz="1100" dirty="0">
                          <a:effectLst/>
                        </a:rPr>
                        <a:t>WGFD Trust Fund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tc>
                  <a:txBody>
                    <a:bodyPr/>
                    <a:lstStyle/>
                    <a:p>
                      <a:pPr marL="0" marR="0">
                        <a:lnSpc>
                          <a:spcPct val="115000"/>
                        </a:lnSpc>
                        <a:spcBef>
                          <a:spcPts val="0"/>
                        </a:spcBef>
                        <a:spcAft>
                          <a:spcPts val="0"/>
                        </a:spcAft>
                      </a:pPr>
                      <a:r>
                        <a:rPr lang="en-US" sz="1100" dirty="0">
                          <a:effectLst/>
                        </a:rPr>
                        <a:t>$15,000.00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extLst>
                  <a:ext uri="{0D108BD9-81ED-4DB2-BD59-A6C34878D82A}">
                    <a16:rowId xmlns:a16="http://schemas.microsoft.com/office/drawing/2014/main" val="2450380329"/>
                  </a:ext>
                </a:extLst>
              </a:tr>
              <a:tr h="595854">
                <a:tc>
                  <a:txBody>
                    <a:bodyPr/>
                    <a:lstStyle/>
                    <a:p>
                      <a:pPr marL="0" marR="0">
                        <a:lnSpc>
                          <a:spcPct val="115000"/>
                        </a:lnSpc>
                        <a:spcBef>
                          <a:spcPts val="0"/>
                        </a:spcBef>
                        <a:spcAft>
                          <a:spcPts val="0"/>
                        </a:spcAft>
                      </a:pPr>
                      <a:r>
                        <a:rPr lang="en-US" sz="1100" dirty="0">
                          <a:effectLst/>
                        </a:rPr>
                        <a:t>Rocky Mountain Elk Foundation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tc>
                  <a:txBody>
                    <a:bodyPr/>
                    <a:lstStyle/>
                    <a:p>
                      <a:pPr marL="0" marR="0">
                        <a:lnSpc>
                          <a:spcPct val="115000"/>
                        </a:lnSpc>
                        <a:spcBef>
                          <a:spcPts val="0"/>
                        </a:spcBef>
                        <a:spcAft>
                          <a:spcPts val="0"/>
                        </a:spcAft>
                      </a:pPr>
                      <a:r>
                        <a:rPr lang="en-US" sz="1100" dirty="0">
                          <a:effectLst/>
                        </a:rPr>
                        <a:t>$10,000.00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extLst>
                  <a:ext uri="{0D108BD9-81ED-4DB2-BD59-A6C34878D82A}">
                    <a16:rowId xmlns:a16="http://schemas.microsoft.com/office/drawing/2014/main" val="3587999493"/>
                  </a:ext>
                </a:extLst>
              </a:tr>
              <a:tr h="1191710">
                <a:tc>
                  <a:txBody>
                    <a:bodyPr/>
                    <a:lstStyle/>
                    <a:p>
                      <a:pPr marL="0" marR="0">
                        <a:lnSpc>
                          <a:spcPct val="115000"/>
                        </a:lnSpc>
                        <a:spcBef>
                          <a:spcPts val="0"/>
                        </a:spcBef>
                        <a:spcAft>
                          <a:spcPts val="0"/>
                        </a:spcAft>
                      </a:pPr>
                      <a:r>
                        <a:rPr lang="en-US" sz="1100" dirty="0">
                          <a:effectLst/>
                        </a:rPr>
                        <a:t>WGFD In-Kind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tc>
                  <a:txBody>
                    <a:bodyPr/>
                    <a:lstStyle/>
                    <a:p>
                      <a:pPr marL="0" marR="0">
                        <a:lnSpc>
                          <a:spcPct val="115000"/>
                        </a:lnSpc>
                        <a:spcBef>
                          <a:spcPts val="0"/>
                        </a:spcBef>
                        <a:spcAft>
                          <a:spcPts val="0"/>
                        </a:spcAft>
                      </a:pPr>
                      <a:r>
                        <a:rPr lang="en-US" sz="1100" dirty="0">
                          <a:effectLst/>
                        </a:rPr>
                        <a:t>$32,400.00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tc>
                  <a:txBody>
                    <a:bodyPr/>
                    <a:lstStyle/>
                    <a:p>
                      <a:pPr marL="0" marR="0">
                        <a:lnSpc>
                          <a:spcPct val="115000"/>
                        </a:lnSpc>
                        <a:spcBef>
                          <a:spcPts val="0"/>
                        </a:spcBef>
                        <a:spcAft>
                          <a:spcPts val="0"/>
                        </a:spcAft>
                      </a:pPr>
                      <a:r>
                        <a:rPr lang="en-US" sz="1100" dirty="0">
                          <a:effectLst/>
                        </a:rPr>
                        <a:t>In-kind project management and surveying calculated at $360/day @ 90 days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extLst>
                  <a:ext uri="{0D108BD9-81ED-4DB2-BD59-A6C34878D82A}">
                    <a16:rowId xmlns:a16="http://schemas.microsoft.com/office/drawing/2014/main" val="3727305767"/>
                  </a:ext>
                </a:extLst>
              </a:tr>
              <a:tr h="303592">
                <a:tc>
                  <a:txBody>
                    <a:bodyPr/>
                    <a:lstStyle/>
                    <a:p>
                      <a:pPr marL="0" marR="0">
                        <a:lnSpc>
                          <a:spcPct val="115000"/>
                        </a:lnSpc>
                        <a:spcBef>
                          <a:spcPts val="0"/>
                        </a:spcBef>
                        <a:spcAft>
                          <a:spcPts val="0"/>
                        </a:spcAft>
                      </a:pPr>
                      <a:r>
                        <a:rPr lang="en-US" sz="1100" dirty="0">
                          <a:effectLst/>
                        </a:rPr>
                        <a:t>WGFD M and 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tc>
                  <a:txBody>
                    <a:bodyPr/>
                    <a:lstStyle/>
                    <a:p>
                      <a:pPr marL="0" marR="0">
                        <a:lnSpc>
                          <a:spcPct val="115000"/>
                        </a:lnSpc>
                        <a:spcBef>
                          <a:spcPts val="0"/>
                        </a:spcBef>
                        <a:spcAft>
                          <a:spcPts val="0"/>
                        </a:spcAft>
                      </a:pPr>
                      <a:r>
                        <a:rPr lang="en-US" sz="1100" dirty="0">
                          <a:effectLst/>
                        </a:rPr>
                        <a:t>$5,000.00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extLst>
                  <a:ext uri="{0D108BD9-81ED-4DB2-BD59-A6C34878D82A}">
                    <a16:rowId xmlns:a16="http://schemas.microsoft.com/office/drawing/2014/main" val="1419147081"/>
                  </a:ext>
                </a:extLst>
              </a:tr>
              <a:tr h="595854">
                <a:tc>
                  <a:txBody>
                    <a:bodyPr/>
                    <a:lstStyle/>
                    <a:p>
                      <a:pPr marL="0" marR="0">
                        <a:lnSpc>
                          <a:spcPct val="115000"/>
                        </a:lnSpc>
                        <a:spcBef>
                          <a:spcPts val="0"/>
                        </a:spcBef>
                        <a:spcAft>
                          <a:spcPts val="0"/>
                        </a:spcAft>
                      </a:pPr>
                      <a:r>
                        <a:rPr lang="en-US" sz="1100" dirty="0">
                          <a:effectLst/>
                        </a:rPr>
                        <a:t>Wild sheep foundation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tc>
                  <a:txBody>
                    <a:bodyPr/>
                    <a:lstStyle/>
                    <a:p>
                      <a:pPr marL="0" marR="0">
                        <a:lnSpc>
                          <a:spcPct val="115000"/>
                        </a:lnSpc>
                        <a:spcBef>
                          <a:spcPts val="0"/>
                        </a:spcBef>
                        <a:spcAft>
                          <a:spcPts val="0"/>
                        </a:spcAft>
                      </a:pPr>
                      <a:r>
                        <a:rPr lang="en-US" sz="1100" dirty="0">
                          <a:effectLst/>
                        </a:rPr>
                        <a:t>$5,000.00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extLst>
                  <a:ext uri="{0D108BD9-81ED-4DB2-BD59-A6C34878D82A}">
                    <a16:rowId xmlns:a16="http://schemas.microsoft.com/office/drawing/2014/main" val="912893020"/>
                  </a:ext>
                </a:extLst>
              </a:tr>
              <a:tr h="893785">
                <a:tc>
                  <a:txBody>
                    <a:bodyPr/>
                    <a:lstStyle/>
                    <a:p>
                      <a:pPr marL="0" marR="0">
                        <a:lnSpc>
                          <a:spcPct val="115000"/>
                        </a:lnSpc>
                        <a:spcBef>
                          <a:spcPts val="0"/>
                        </a:spcBef>
                        <a:spcAft>
                          <a:spcPts val="0"/>
                        </a:spcAft>
                      </a:pPr>
                      <a:r>
                        <a:rPr lang="en-US" sz="1100" dirty="0">
                          <a:effectLst/>
                        </a:rPr>
                        <a:t>Vale Ranch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tc>
                  <a:txBody>
                    <a:bodyPr/>
                    <a:lstStyle/>
                    <a:p>
                      <a:pPr marL="0" marR="0">
                        <a:lnSpc>
                          <a:spcPct val="115000"/>
                        </a:lnSpc>
                        <a:spcBef>
                          <a:spcPts val="0"/>
                        </a:spcBef>
                        <a:spcAft>
                          <a:spcPts val="0"/>
                        </a:spcAft>
                      </a:pPr>
                      <a:r>
                        <a:rPr lang="en-US" sz="1100" dirty="0">
                          <a:effectLst/>
                        </a:rPr>
                        <a:t>$ 7,200.00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tc>
                  <a:txBody>
                    <a:bodyPr/>
                    <a:lstStyle/>
                    <a:p>
                      <a:pPr marL="0" marR="0">
                        <a:lnSpc>
                          <a:spcPct val="115000"/>
                        </a:lnSpc>
                        <a:spcBef>
                          <a:spcPts val="0"/>
                        </a:spcBef>
                        <a:spcAft>
                          <a:spcPts val="0"/>
                        </a:spcAft>
                      </a:pPr>
                      <a:r>
                        <a:rPr lang="en-US" sz="1100" dirty="0">
                          <a:effectLst/>
                        </a:rPr>
                        <a:t>In-Kind labor calculated at $360/day @20 days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00" marR="67300" marT="0" marB="0"/>
                </a:tc>
                <a:extLst>
                  <a:ext uri="{0D108BD9-81ED-4DB2-BD59-A6C34878D82A}">
                    <a16:rowId xmlns:a16="http://schemas.microsoft.com/office/drawing/2014/main" val="2968054936"/>
                  </a:ext>
                </a:extLst>
              </a:tr>
            </a:tbl>
          </a:graphicData>
        </a:graphic>
      </p:graphicFrame>
    </p:spTree>
    <p:extLst>
      <p:ext uri="{BB962C8B-B14F-4D97-AF65-F5344CB8AC3E}">
        <p14:creationId xmlns:p14="http://schemas.microsoft.com/office/powerpoint/2010/main" val="30721303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7208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Laramie Peak WHMA Fence conversion</a:t>
            </a:r>
            <a:endParaRPr lang="en-US" dirty="0"/>
          </a:p>
        </p:txBody>
      </p:sp>
      <p:sp>
        <p:nvSpPr>
          <p:cNvPr id="3" name="Content Placeholder 2"/>
          <p:cNvSpPr>
            <a:spLocks noGrp="1"/>
          </p:cNvSpPr>
          <p:nvPr>
            <p:ph idx="1"/>
          </p:nvPr>
        </p:nvSpPr>
        <p:spPr/>
        <p:txBody>
          <a:bodyPr/>
          <a:lstStyle/>
          <a:p>
            <a:r>
              <a:rPr lang="en-US" dirty="0" smtClean="0">
                <a:solidFill>
                  <a:schemeClr val="bg1"/>
                </a:solidFill>
              </a:rPr>
              <a:t>This project is to replace ten miles of dilapidated woven wire and five strand barb wire fence to a wildlife friendly standard.</a:t>
            </a:r>
          </a:p>
          <a:p>
            <a:r>
              <a:rPr lang="en-US" dirty="0" smtClean="0">
                <a:solidFill>
                  <a:schemeClr val="bg1"/>
                </a:solidFill>
              </a:rPr>
              <a:t>New fence will be all metal post and four wire with top wire no higher than 42” and bottom smooth wire no less than 16”.</a:t>
            </a:r>
          </a:p>
          <a:p>
            <a:r>
              <a:rPr lang="en-US" dirty="0" smtClean="0">
                <a:solidFill>
                  <a:schemeClr val="bg1"/>
                </a:solidFill>
              </a:rPr>
              <a:t>New fence will be moved to locations away from snow drifts and strategically placed for big game movements.</a:t>
            </a:r>
          </a:p>
          <a:p>
            <a:r>
              <a:rPr lang="en-US" dirty="0" smtClean="0">
                <a:solidFill>
                  <a:schemeClr val="bg1"/>
                </a:solidFill>
              </a:rPr>
              <a:t>New fence will have large wire gates installed in locations with high wildlife crossings and be left open when no livestock are in neighboring pastures.  </a:t>
            </a:r>
            <a:endParaRPr lang="en-US" dirty="0">
              <a:solidFill>
                <a:schemeClr val="bg1"/>
              </a:solidFill>
            </a:endParaRPr>
          </a:p>
        </p:txBody>
      </p:sp>
    </p:spTree>
    <p:extLst>
      <p:ext uri="{BB962C8B-B14F-4D97-AF65-F5344CB8AC3E}">
        <p14:creationId xmlns:p14="http://schemas.microsoft.com/office/powerpoint/2010/main" val="25520168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images.squarespace-cdn.com/content/v1/565cf1d6e4b0df45d8c1bb69/1507336392604-EGHYT6XS17IPGUAQ9BA4/ke17ZwdGBToddI8pDm48kD3pbmc7NTholw-p-aHvJDUUqsxRUqqbr1mOJYKfIPR7LoDQ9mXPOjoJoqy81S2I8N_N4V1vUb5AoIIIbLZhVYxCRW4BPu10St3TBAUQYVKcGR5hVZkXCsmJZq2mmKxT6a-4oGpHllb24YMKay1R3M23jc_Wpipkwg889s9qYJEo/ASCCA-WFF-ideal-fencing.jpg?format=1500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 name="AutoShape 4" descr="https://images.squarespace-cdn.com/content/v1/565cf1d6e4b0df45d8c1bb69/1507336392604-EGHYT6XS17IPGUAQ9BA4/ke17ZwdGBToddI8pDm48kD3pbmc7NTholw-p-aHvJDUUqsxRUqqbr1mOJYKfIPR7LoDQ9mXPOjoJoqy81S2I8N_N4V1vUb5AoIIIbLZhVYxCRW4BPu10St3TBAUQYVKcGR5hVZkXCsmJZq2mmKxT6a-4oGpHllb24YMKay1R3M23jc_Wpipkwg889s9qYJEo/ASCCA-WFF-ideal-fencing.jpg?format=1500w"/>
          <p:cNvSpPr>
            <a:spLocks noChangeAspect="1" noChangeArrowheads="1"/>
          </p:cNvSpPr>
          <p:nvPr/>
        </p:nvSpPr>
        <p:spPr bwMode="auto">
          <a:xfrm>
            <a:off x="307974" y="7937"/>
            <a:ext cx="7262719" cy="72627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4" name="Picture 3"/>
          <p:cNvPicPr>
            <a:picLocks noChangeAspect="1"/>
          </p:cNvPicPr>
          <p:nvPr/>
        </p:nvPicPr>
        <p:blipFill>
          <a:blip r:embed="rId2"/>
          <a:stretch>
            <a:fillRect/>
          </a:stretch>
        </p:blipFill>
        <p:spPr>
          <a:xfrm>
            <a:off x="595312" y="995362"/>
            <a:ext cx="11001375" cy="5257520"/>
          </a:xfrm>
          <a:prstGeom prst="rect">
            <a:avLst/>
          </a:prstGeom>
        </p:spPr>
      </p:pic>
    </p:spTree>
    <p:extLst>
      <p:ext uri="{BB962C8B-B14F-4D97-AF65-F5344CB8AC3E}">
        <p14:creationId xmlns:p14="http://schemas.microsoft.com/office/powerpoint/2010/main" val="15172908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353</Words>
  <Application>Microsoft Office PowerPoint</Application>
  <PresentationFormat>Widescreen</PresentationFormat>
  <Paragraphs>62</Paragraphs>
  <Slides>11</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17" baseType="lpstr">
      <vt:lpstr>Arial</vt:lpstr>
      <vt:lpstr>Calibri</vt:lpstr>
      <vt:lpstr>Calibri Light</vt:lpstr>
      <vt:lpstr>Times New Roman</vt:lpstr>
      <vt:lpstr>Office Theme</vt:lpstr>
      <vt:lpstr>Acrobat Document</vt:lpstr>
      <vt:lpstr>Laramie Peak WHMA </vt:lpstr>
      <vt:lpstr>PowerPoint Presentation</vt:lpstr>
      <vt:lpstr>Laramie Peak WHMA Fence conversion</vt:lpstr>
      <vt:lpstr>Current fence photos</vt:lpstr>
      <vt:lpstr>Laramie Peak WHMA Fence conversion </vt:lpstr>
      <vt:lpstr>PowerPoint Presentation</vt:lpstr>
      <vt:lpstr>PowerPoint Presentation</vt:lpstr>
      <vt:lpstr>Laramie Peak WHMA Fence conversion</vt:lpstr>
      <vt:lpstr>PowerPoint Presentation</vt:lpstr>
      <vt:lpstr>PowerPoint Presentation</vt:lpstr>
      <vt:lpstr>PowerPoint Presentation</vt:lpstr>
    </vt:vector>
  </TitlesOfParts>
  <Company>Wyoming Game &amp; Fish Dept.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11</cp:revision>
  <dcterms:created xsi:type="dcterms:W3CDTF">2020-01-02T23:00:49Z</dcterms:created>
  <dcterms:modified xsi:type="dcterms:W3CDTF">2020-01-06T01:43:48Z</dcterms:modified>
</cp:coreProperties>
</file>